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85" r:id="rId5"/>
    <p:sldId id="28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7" r:id="rId21"/>
    <p:sldId id="279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AED87D-48B3-C645-B02C-3553C6AB0994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9CAE5A-5E3F-A441-A03A-25A4A2D954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3829484"/>
            <a:ext cx="6477000" cy="20379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Workflow Management: YAWL overview AND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728" y="133142"/>
            <a:ext cx="50561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altLang="en-US" sz="1050" dirty="0">
                <a:solidFill>
                  <a:srgbClr val="FFFFFF"/>
                </a:solidFill>
              </a:rPr>
              <a:t>Slides contain material from </a:t>
            </a:r>
            <a:r>
              <a:rPr lang="en-CA" altLang="en-US" sz="105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r>
              <a:rPr lang="en-CA" altLang="en-US" sz="1050" dirty="0">
                <a:solidFill>
                  <a:srgbClr val="FFFFFF"/>
                </a:solidFill>
              </a:rPr>
              <a:t>Developed by </a:t>
            </a:r>
            <a:r>
              <a:rPr lang="en-CA" altLang="en-US" sz="1050" dirty="0" err="1">
                <a:solidFill>
                  <a:srgbClr val="FFFFFF"/>
                </a:solidFill>
              </a:rPr>
              <a:t>Wil</a:t>
            </a:r>
            <a:r>
              <a:rPr lang="en-CA" altLang="en-US" sz="1050" dirty="0">
                <a:solidFill>
                  <a:srgbClr val="FFFFFF"/>
                </a:solidFill>
              </a:rPr>
              <a:t> van der Aalst, Michael Adams, Arthur </a:t>
            </a:r>
            <a:r>
              <a:rPr lang="en-CA" altLang="en-US" sz="1050" dirty="0" err="1">
                <a:solidFill>
                  <a:srgbClr val="FFFFFF"/>
                </a:solidFill>
              </a:rPr>
              <a:t>ter</a:t>
            </a:r>
            <a:r>
              <a:rPr lang="en-CA" altLang="en-US" sz="1050" dirty="0">
                <a:solidFill>
                  <a:srgbClr val="FFFFFF"/>
                </a:solidFill>
              </a:rPr>
              <a:t> Hofstede, Nick </a:t>
            </a:r>
            <a:r>
              <a:rPr lang="en-CA" altLang="en-US" sz="1050" dirty="0" err="1" smtClean="0">
                <a:solidFill>
                  <a:srgbClr val="FFFFFF"/>
                </a:solidFill>
              </a:rPr>
              <a:t>Russel</a:t>
            </a:r>
            <a:endParaRPr lang="en-CA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6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Pattern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Standard language</a:t>
            </a:r>
          </a:p>
          <a:p>
            <a:r>
              <a:rPr lang="en-US" dirty="0" smtClean="0"/>
              <a:t>Based on existing workflow systems</a:t>
            </a:r>
          </a:p>
          <a:p>
            <a:r>
              <a:rPr lang="en-US" dirty="0" smtClean="0"/>
              <a:t>Identifies necessary elements</a:t>
            </a:r>
          </a:p>
          <a:p>
            <a:r>
              <a:rPr lang="en-US" dirty="0" smtClean="0"/>
              <a:t>Evaluation and comparison of workflow modeling language and workflow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5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Extension of Petri Nets and Workflow nets</a:t>
            </a:r>
          </a:p>
          <a:p>
            <a:r>
              <a:rPr lang="en-US" dirty="0" smtClean="0"/>
              <a:t>Cancellations (“Reset nets”)</a:t>
            </a:r>
          </a:p>
          <a:p>
            <a:r>
              <a:rPr lang="en-US" dirty="0" smtClean="0"/>
              <a:t>Multiple instances</a:t>
            </a:r>
          </a:p>
          <a:p>
            <a:r>
              <a:rPr lang="en-US" dirty="0" smtClean="0"/>
              <a:t>Synchronization of active branches (“OR”)</a:t>
            </a:r>
          </a:p>
          <a:p>
            <a:r>
              <a:rPr lang="en-US" dirty="0" smtClean="0"/>
              <a:t>Formal and precise semantics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"/>
          <p:cNvGrpSpPr>
            <a:grpSpLocks/>
          </p:cNvGrpSpPr>
          <p:nvPr/>
        </p:nvGrpSpPr>
        <p:grpSpPr bwMode="auto">
          <a:xfrm>
            <a:off x="424850" y="2508251"/>
            <a:ext cx="8373990" cy="1966912"/>
            <a:chOff x="244" y="1573"/>
            <a:chExt cx="5628" cy="1353"/>
          </a:xfrm>
        </p:grpSpPr>
        <p:graphicFrame>
          <p:nvGraphicFramePr>
            <p:cNvPr id="26" name="Object 2"/>
            <p:cNvGraphicFramePr>
              <a:graphicFrameLocks noChangeAspect="1"/>
            </p:cNvGraphicFramePr>
            <p:nvPr/>
          </p:nvGraphicFramePr>
          <p:xfrm>
            <a:off x="244" y="1573"/>
            <a:ext cx="5628" cy="1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r:id="rId3" imgW="7361225" imgH="1771802" progId="">
                    <p:embed/>
                  </p:oleObj>
                </mc:Choice>
                <mc:Fallback>
                  <p:oleObj r:id="rId3" imgW="7361225" imgH="17718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" y="1573"/>
                          <a:ext cx="5628" cy="1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244" y="1573"/>
              <a:ext cx="5628" cy="1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" name="Line 4"/>
          <p:cNvSpPr>
            <a:spLocks noChangeShapeType="1"/>
          </p:cNvSpPr>
          <p:nvPr/>
        </p:nvSpPr>
        <p:spPr bwMode="auto">
          <a:xfrm flipH="1" flipV="1">
            <a:off x="1411288" y="3238500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553109" y="2715196"/>
            <a:ext cx="15382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Obtain Quote</a:t>
            </a: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H="1" flipV="1">
            <a:off x="3706813" y="2112963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 flipH="1" flipV="1">
            <a:off x="7666038" y="3918744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 flipH="1" flipV="1">
            <a:off x="3765368" y="4387851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9"/>
          <p:cNvSpPr>
            <a:spLocks noChangeShapeType="1"/>
          </p:cNvSpPr>
          <p:nvPr/>
        </p:nvSpPr>
        <p:spPr bwMode="auto">
          <a:xfrm flipH="1" flipV="1">
            <a:off x="5832847" y="2427288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882718" y="1757363"/>
            <a:ext cx="17653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Have Car Fixed</a:t>
            </a: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203594" y="3741384"/>
            <a:ext cx="15255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Buy New Car</a:t>
            </a: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5205413" y="1981200"/>
            <a:ext cx="11318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Settle Bill</a:t>
            </a: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3127236" y="4857751"/>
            <a:ext cx="2017713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Lodge Preliminary</a:t>
            </a:r>
          </a:p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Insurance Claim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7043738" y="4240534"/>
            <a:ext cx="18288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Lodge Final</a:t>
            </a:r>
          </a:p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Insurance Claim</a:t>
            </a: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H="1" flipV="1">
            <a:off x="3998913" y="3455634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98438" y="2323033"/>
            <a:ext cx="8728075" cy="2292350"/>
            <a:chOff x="357" y="1395"/>
            <a:chExt cx="5498" cy="1444"/>
          </a:xfrm>
        </p:grpSpPr>
        <p:graphicFrame>
          <p:nvGraphicFramePr>
            <p:cNvPr id="5" name="Object 2"/>
            <p:cNvGraphicFramePr>
              <a:graphicFrameLocks noChangeAspect="1"/>
            </p:cNvGraphicFramePr>
            <p:nvPr/>
          </p:nvGraphicFramePr>
          <p:xfrm>
            <a:off x="357" y="1395"/>
            <a:ext cx="5498" cy="14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r:id="rId3" imgW="6739738" imgH="1771802" progId="">
                    <p:embed/>
                  </p:oleObj>
                </mc:Choice>
                <mc:Fallback>
                  <p:oleObj r:id="rId3" imgW="6739738" imgH="17718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" y="1395"/>
                          <a:ext cx="5498" cy="14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357" y="1395"/>
              <a:ext cx="5498" cy="1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1160463" y="3192463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55613" y="2708275"/>
            <a:ext cx="15382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Obtain Quote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3689350" y="1849438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7297738" y="4170363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 flipV="1">
            <a:off x="4283075" y="4595813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 flipV="1">
            <a:off x="4237038" y="3554413"/>
            <a:ext cx="203200" cy="290512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5767388" y="2292350"/>
            <a:ext cx="292100" cy="33655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881313" y="1553116"/>
            <a:ext cx="17653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dirty="0">
                <a:solidFill>
                  <a:srgbClr val="000000"/>
                </a:solidFill>
              </a:rPr>
              <a:t>Have Car Fixed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657725" y="3571875"/>
            <a:ext cx="15255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Buy New Car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205413" y="1890713"/>
            <a:ext cx="11318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Settle Bill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3763963" y="4967288"/>
            <a:ext cx="2017712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Lodge Preliminary</a:t>
            </a:r>
          </a:p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Insurance Claim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729413" y="4495800"/>
            <a:ext cx="18288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Lodge Final</a:t>
            </a:r>
          </a:p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>
                <a:solidFill>
                  <a:srgbClr val="000000"/>
                </a:solidFill>
              </a:rPr>
              <a:t>Insurance Claim</a:t>
            </a:r>
          </a:p>
        </p:txBody>
      </p:sp>
    </p:spTree>
    <p:extLst>
      <p:ext uri="{BB962C8B-B14F-4D97-AF65-F5344CB8AC3E}">
        <p14:creationId xmlns:p14="http://schemas.microsoft.com/office/powerpoint/2010/main" val="302962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YAWL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Build Time</a:t>
            </a:r>
          </a:p>
          <a:p>
            <a:pPr lvl="2"/>
            <a:r>
              <a:rPr lang="en-US" sz="2400" dirty="0" smtClean="0"/>
              <a:t>Editor</a:t>
            </a:r>
          </a:p>
          <a:p>
            <a:r>
              <a:rPr lang="en-US" dirty="0" smtClean="0"/>
              <a:t>Run Time</a:t>
            </a:r>
          </a:p>
          <a:p>
            <a:pPr lvl="2"/>
            <a:r>
              <a:rPr lang="en-US" sz="2400" dirty="0" smtClean="0"/>
              <a:t>Execution engine (control flow and data)</a:t>
            </a:r>
          </a:p>
          <a:p>
            <a:pPr lvl="2"/>
            <a:r>
              <a:rPr lang="en-US" sz="2400" dirty="0" smtClean="0"/>
              <a:t>Resource service (resources)</a:t>
            </a:r>
          </a:p>
          <a:p>
            <a:pPr lvl="2"/>
            <a:r>
              <a:rPr lang="en-US" sz="2400" dirty="0" smtClean="0"/>
              <a:t>External services (</a:t>
            </a:r>
            <a:r>
              <a:rPr lang="en-US" sz="2400" dirty="0" err="1" smtClean="0"/>
              <a:t>codelets</a:t>
            </a:r>
            <a:r>
              <a:rPr lang="en-US" sz="2400" dirty="0" smtClean="0"/>
              <a:t>, web-services)</a:t>
            </a:r>
          </a:p>
          <a:p>
            <a:r>
              <a:rPr lang="en-US" dirty="0" smtClean="0"/>
              <a:t>Open source, multi-platform</a:t>
            </a:r>
          </a:p>
          <a:p>
            <a:r>
              <a:rPr lang="en-US" dirty="0" smtClean="0"/>
              <a:t>Flexible (exceptions, declarative workflows,…)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819150"/>
            <a:ext cx="59563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3924300" y="846138"/>
            <a:ext cx="1655763" cy="196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6011863" y="1035050"/>
            <a:ext cx="504825" cy="863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6588125" y="3411538"/>
            <a:ext cx="1079500" cy="360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6011863" y="3987800"/>
            <a:ext cx="360362" cy="7921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851275" y="6075363"/>
            <a:ext cx="2089150" cy="215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140200" y="4706938"/>
            <a:ext cx="1296988" cy="215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1835150" y="4283075"/>
            <a:ext cx="792163" cy="3603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1692275" y="3195638"/>
            <a:ext cx="1223963" cy="215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4427538" y="2798763"/>
            <a:ext cx="674687" cy="269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2381250" y="1268413"/>
            <a:ext cx="16811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b="1">
                <a:solidFill>
                  <a:srgbClr val="000000"/>
                </a:solidFill>
                <a:ea typeface="MS PGothic" charset="0"/>
                <a:cs typeface="MS PGothic" charset="0"/>
              </a:rPr>
              <a:t>YAWL Engine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6102350" y="1120775"/>
            <a:ext cx="194945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Persisted Data</a:t>
            </a:r>
          </a:p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Event Log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273175" y="3159125"/>
            <a:ext cx="21082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b="1">
                <a:solidFill>
                  <a:srgbClr val="000000"/>
                </a:solidFill>
              </a:rPr>
              <a:t>Process Designer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6056313" y="4016375"/>
            <a:ext cx="155257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Org Data</a:t>
            </a:r>
          </a:p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Event Logs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3568700" y="5986463"/>
            <a:ext cx="38100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Admin Users   Applications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976938" y="3338513"/>
            <a:ext cx="27066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b="1">
                <a:solidFill>
                  <a:srgbClr val="000000"/>
                </a:solidFill>
              </a:rPr>
              <a:t>Other Custom Services</a:t>
            </a: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1477963" y="4373563"/>
            <a:ext cx="1511300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Process</a:t>
            </a:r>
          </a:p>
          <a:p>
            <a:pPr algn="ctr"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sz="2000" b="1">
                <a:solidFill>
                  <a:srgbClr val="000000"/>
                </a:solidFill>
              </a:rPr>
              <a:t>Repository</a:t>
            </a:r>
          </a:p>
        </p:txBody>
      </p:sp>
      <p:sp>
        <p:nvSpPr>
          <p:cNvPr id="41" name="AutoShape 18"/>
          <p:cNvSpPr>
            <a:spLocks noChangeArrowheads="1"/>
          </p:cNvSpPr>
          <p:nvPr/>
        </p:nvSpPr>
        <p:spPr bwMode="auto">
          <a:xfrm>
            <a:off x="3932238" y="2484438"/>
            <a:ext cx="1620837" cy="809625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4114800" y="2619375"/>
            <a:ext cx="12588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b="1">
                <a:solidFill>
                  <a:srgbClr val="000000"/>
                </a:solidFill>
              </a:rPr>
              <a:t>Interfaces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3702050" y="4643438"/>
            <a:ext cx="20955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>
              <a:lnSpc>
                <a:spcPct val="100000"/>
              </a:lnSpc>
              <a:buClrTx/>
              <a:buSzPct val="45000"/>
              <a:buFontTx/>
              <a:buNone/>
            </a:pPr>
            <a:r>
              <a:rPr lang="en-AU" b="1">
                <a:solidFill>
                  <a:srgbClr val="000000"/>
                </a:solidFill>
              </a:rPr>
              <a:t>Resource Service</a:t>
            </a:r>
          </a:p>
        </p:txBody>
      </p:sp>
    </p:spTree>
    <p:extLst>
      <p:ext uri="{BB962C8B-B14F-4D97-AF65-F5344CB8AC3E}">
        <p14:creationId xmlns:p14="http://schemas.microsoft.com/office/powerpoint/2010/main" val="172596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07" y="1001385"/>
            <a:ext cx="8259041" cy="474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596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48" y="1439656"/>
            <a:ext cx="8114773" cy="3839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891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YAWL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2103" y="1868488"/>
            <a:ext cx="4281488" cy="3657600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>
                <a:solidFill>
                  <a:srgbClr val="000000"/>
                </a:solidFill>
                <a:ea typeface="MS PGothic" charset="0"/>
                <a:cs typeface="MS PGothic" charset="0"/>
              </a:rPr>
              <a:t>Client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98516" y="1868488"/>
            <a:ext cx="2060575" cy="3657600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sz="2400">
                <a:solidFill>
                  <a:srgbClr val="000000"/>
                </a:solidFill>
                <a:ea typeface="MS PGothic" charset="0"/>
                <a:cs typeface="MS PGothic" charset="0"/>
              </a:rPr>
              <a:t>Server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16" y="2470150"/>
            <a:ext cx="3721100" cy="279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78" y="2470150"/>
            <a:ext cx="3746500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4709441" y="3251200"/>
            <a:ext cx="1687512" cy="493713"/>
            <a:chOff x="3191" y="2018"/>
            <a:chExt cx="1063" cy="311"/>
          </a:xfrm>
        </p:grpSpPr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3191" y="2165"/>
              <a:ext cx="1063" cy="164"/>
            </a:xfrm>
            <a:prstGeom prst="rightArrow">
              <a:avLst>
                <a:gd name="adj1" fmla="val 50000"/>
                <a:gd name="adj2" fmla="val 50383"/>
              </a:avLst>
            </a:prstGeom>
            <a:solidFill>
              <a:srgbClr val="BBE0E3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3453" y="2018"/>
              <a:ext cx="64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Pct val="45000"/>
                <a:buFontTx/>
                <a:buNone/>
              </a:pPr>
              <a:r>
                <a:rPr lang="en-AU" sz="1400">
                  <a:solidFill>
                    <a:srgbClr val="000000"/>
                  </a:solidFill>
                </a:rPr>
                <a:t>request</a:t>
              </a:r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4684041" y="4164013"/>
            <a:ext cx="1687512" cy="492125"/>
            <a:chOff x="3175" y="2593"/>
            <a:chExt cx="1063" cy="310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447" y="2593"/>
              <a:ext cx="64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ClrTx/>
                <a:buSzPct val="45000"/>
                <a:buFontTx/>
                <a:buNone/>
              </a:pPr>
              <a:r>
                <a:rPr lang="en-AU" sz="1400">
                  <a:solidFill>
                    <a:srgbClr val="000000"/>
                  </a:solidFill>
                </a:rPr>
                <a:t>response</a:t>
              </a:r>
            </a:p>
          </p:txBody>
        </p:sp>
        <p:sp>
          <p:nvSpPr>
            <p:cNvPr id="13" name="AutoShape 10"/>
            <p:cNvSpPr>
              <a:spLocks noChangeArrowheads="1"/>
            </p:cNvSpPr>
            <p:nvPr/>
          </p:nvSpPr>
          <p:spPr bwMode="auto">
            <a:xfrm rot="10800000">
              <a:off x="3175" y="2741"/>
              <a:ext cx="1063" cy="163"/>
            </a:xfrm>
            <a:prstGeom prst="rightArrow">
              <a:avLst>
                <a:gd name="adj1" fmla="val 50000"/>
                <a:gd name="adj2" fmla="val 50692"/>
              </a:avLst>
            </a:prstGeom>
            <a:solidFill>
              <a:srgbClr val="BBE0E3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666" y="3141663"/>
            <a:ext cx="18034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937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555" y="844296"/>
            <a:ext cx="6237300" cy="503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93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able to describe the architecture and capabilities of YAWL</a:t>
            </a:r>
          </a:p>
          <a:p>
            <a:endParaRPr lang="en-US" dirty="0"/>
          </a:p>
          <a:p>
            <a:r>
              <a:rPr lang="en-US" dirty="0" smtClean="0"/>
              <a:t>Be able to characterize the YAWL system in generic </a:t>
            </a:r>
            <a:r>
              <a:rPr lang="en-US" dirty="0" err="1" smtClean="0"/>
              <a:t>WfMS</a:t>
            </a:r>
            <a:r>
              <a:rPr lang="en-US" dirty="0" smtClean="0"/>
              <a:t>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9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Work Item Execution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76482" y="1000125"/>
            <a:ext cx="8189566" cy="5540331"/>
            <a:chOff x="310" y="630"/>
            <a:chExt cx="5613" cy="369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5957" b="-75957"/>
            <a:stretch>
              <a:fillRect/>
            </a:stretch>
          </p:blipFill>
          <p:spPr bwMode="auto">
            <a:xfrm>
              <a:off x="310" y="630"/>
              <a:ext cx="5613" cy="3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-75957" b="-75957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10" y="630"/>
              <a:ext cx="5613" cy="3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55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YAWL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4949" y="1600200"/>
            <a:ext cx="8511337" cy="499713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Engine manages the execution of instances (cases)</a:t>
            </a:r>
          </a:p>
          <a:p>
            <a:pPr lvl="2"/>
            <a:r>
              <a:rPr lang="en-US" sz="2400" dirty="0" smtClean="0"/>
              <a:t>Each case is progressed according to its current state and control-flow description</a:t>
            </a:r>
          </a:p>
          <a:p>
            <a:pPr lvl="2"/>
            <a:r>
              <a:rPr lang="en-US" sz="2400" dirty="0" smtClean="0"/>
              <a:t>Performs the specified data mappings between the case and its tasks as required</a:t>
            </a:r>
          </a:p>
          <a:p>
            <a:r>
              <a:rPr lang="en-US" dirty="0" smtClean="0"/>
              <a:t>At each stage of a process, the Engine determines which work items should be offered, and which events should be announced to the environment</a:t>
            </a:r>
          </a:p>
          <a:p>
            <a:pPr lvl="2"/>
            <a:r>
              <a:rPr lang="en-US" sz="2400" dirty="0" smtClean="0"/>
              <a:t>Each task in a process instance is associated at design time with a YAWL Service (either explicitly or, if not specified, is implicitly associated with the default </a:t>
            </a:r>
            <a:r>
              <a:rPr lang="en-US" sz="2400" dirty="0" err="1" smtClean="0"/>
              <a:t>worklist</a:t>
            </a:r>
            <a:r>
              <a:rPr lang="en-US" sz="2400" dirty="0" smtClean="0"/>
              <a:t> handler).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8698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Yawl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40256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The YAWL Editor </a:t>
            </a:r>
            <a:r>
              <a:rPr lang="en-US" sz="2800" dirty="0">
                <a:solidFill>
                  <a:srgbClr val="000000"/>
                </a:solidFill>
              </a:rPr>
              <a:t>is a Java desktop application for the creation and verification of YAWL process specifications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It </a:t>
            </a:r>
            <a:r>
              <a:rPr lang="en-US" sz="2800" dirty="0" smtClean="0">
                <a:solidFill>
                  <a:srgbClr val="000000"/>
                </a:solidFill>
              </a:rPr>
              <a:t>communicates </a:t>
            </a:r>
            <a:r>
              <a:rPr lang="en-US" sz="2800" dirty="0">
                <a:solidFill>
                  <a:srgbClr val="000000"/>
                </a:solidFill>
              </a:rPr>
              <a:t>with a running Engine through </a:t>
            </a:r>
            <a:r>
              <a:rPr lang="en-US" sz="2800" i="1" dirty="0">
                <a:solidFill>
                  <a:srgbClr val="000000"/>
                </a:solidFill>
              </a:rPr>
              <a:t>Interface A</a:t>
            </a:r>
            <a:r>
              <a:rPr lang="en-US" sz="2800" dirty="0">
                <a:solidFill>
                  <a:srgbClr val="000000"/>
                </a:solidFill>
              </a:rPr>
              <a:t>, to obtain a list of the YAWL Services currently registered with the Engine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It also </a:t>
            </a:r>
            <a:r>
              <a:rPr lang="en-US" sz="2800" dirty="0">
                <a:solidFill>
                  <a:srgbClr val="000000"/>
                </a:solidFill>
              </a:rPr>
              <a:t>communicates with a running Resource Service through </a:t>
            </a:r>
            <a:r>
              <a:rPr lang="en-US" sz="2800" i="1" dirty="0">
                <a:solidFill>
                  <a:srgbClr val="000000"/>
                </a:solidFill>
              </a:rPr>
              <a:t>Interface R</a:t>
            </a:r>
            <a:r>
              <a:rPr lang="en-US" sz="2800" dirty="0">
                <a:solidFill>
                  <a:srgbClr val="000000"/>
                </a:solidFill>
              </a:rPr>
              <a:t>, to obtain lists of the various organizational resources and </a:t>
            </a:r>
            <a:r>
              <a:rPr lang="en-US" sz="2800" dirty="0" err="1">
                <a:solidFill>
                  <a:srgbClr val="000000"/>
                </a:solidFill>
              </a:rPr>
              <a:t>codelets</a:t>
            </a:r>
            <a:r>
              <a:rPr lang="en-US" sz="2800" dirty="0">
                <a:solidFill>
                  <a:srgbClr val="000000"/>
                </a:solidFill>
              </a:rPr>
              <a:t> currently available, so that selected resources can be associated with particular tasks.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53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YAWL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410747" cy="478859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Editor provides a tool palette from which modeling elements (such as tasks or conditions) may be chosen.</a:t>
            </a:r>
          </a:p>
          <a:p>
            <a:r>
              <a:rPr lang="en-US" dirty="0" smtClean="0"/>
              <a:t>At any time, a process may be verified and analyzed to ensure completeness, </a:t>
            </a:r>
            <a:r>
              <a:rPr lang="en-US" dirty="0" err="1" smtClean="0"/>
              <a:t>soundess</a:t>
            </a:r>
            <a:r>
              <a:rPr lang="en-US" dirty="0" smtClean="0"/>
              <a:t> and so on.</a:t>
            </a:r>
          </a:p>
          <a:p>
            <a:r>
              <a:rPr lang="en-US" dirty="0" smtClean="0"/>
              <a:t>When complete, the process definition may be saved to a disk file, in XML format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172" y="2193925"/>
            <a:ext cx="3738876" cy="3497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216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Resource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23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Provides the resource perspective for specifications</a:t>
            </a:r>
          </a:p>
          <a:p>
            <a:pPr lvl="2"/>
            <a:r>
              <a:rPr lang="en-US" sz="2400" dirty="0" smtClean="0"/>
              <a:t>Completely separate from the engine</a:t>
            </a:r>
          </a:p>
          <a:p>
            <a:r>
              <a:rPr lang="en-US" dirty="0" smtClean="0"/>
              <a:t>Basic role is to allocate work items to resources for processing</a:t>
            </a:r>
          </a:p>
          <a:p>
            <a:r>
              <a:rPr lang="en-US" dirty="0" smtClean="0"/>
              <a:t>It has four primary components:</a:t>
            </a:r>
          </a:p>
          <a:p>
            <a:pPr lvl="2"/>
            <a:r>
              <a:rPr lang="en-US" sz="2400" b="1" dirty="0" smtClean="0"/>
              <a:t>Resource Manager: </a:t>
            </a:r>
            <a:r>
              <a:rPr lang="en-US" sz="2400" dirty="0" smtClean="0"/>
              <a:t>handles all the resource patterns</a:t>
            </a:r>
          </a:p>
          <a:p>
            <a:pPr lvl="2"/>
            <a:r>
              <a:rPr lang="en-US" sz="2400" b="1" dirty="0" err="1" smtClean="0"/>
              <a:t>Worklist</a:t>
            </a:r>
            <a:r>
              <a:rPr lang="en-US" sz="2400" b="1" dirty="0" smtClean="0"/>
              <a:t>: </a:t>
            </a:r>
            <a:r>
              <a:rPr lang="en-US" sz="2400" dirty="0" smtClean="0"/>
              <a:t>a web-based user interface</a:t>
            </a:r>
          </a:p>
          <a:p>
            <a:pPr lvl="2"/>
            <a:r>
              <a:rPr lang="en-US" sz="2400" b="1" dirty="0" smtClean="0"/>
              <a:t>Forms Connector: </a:t>
            </a:r>
            <a:r>
              <a:rPr lang="en-US" sz="2400" dirty="0" smtClean="0"/>
              <a:t>show either custom designed or dynamically generated forms for work items</a:t>
            </a:r>
          </a:p>
          <a:p>
            <a:pPr lvl="2"/>
            <a:r>
              <a:rPr lang="en-US" sz="2400" b="1" dirty="0" err="1" smtClean="0"/>
              <a:t>Codelet</a:t>
            </a:r>
            <a:r>
              <a:rPr lang="en-US" sz="2400" b="1" dirty="0" smtClean="0"/>
              <a:t> Server: </a:t>
            </a:r>
            <a:r>
              <a:rPr lang="en-US" sz="2400" dirty="0" smtClean="0"/>
              <a:t>for executing </a:t>
            </a:r>
            <a:r>
              <a:rPr lang="en-US" sz="2400" dirty="0" err="1" smtClean="0"/>
              <a:t>codelets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5020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Textbook Chapter 1</a:t>
            </a:r>
          </a:p>
          <a:p>
            <a:pPr marL="0" indent="0" algn="ctr">
              <a:buNone/>
            </a:pPr>
            <a:r>
              <a:rPr lang="en-US" dirty="0" smtClean="0"/>
              <a:t>Textbook Chapter 7</a:t>
            </a:r>
          </a:p>
          <a:p>
            <a:pPr marL="0" indent="0" algn="ctr">
              <a:buNone/>
            </a:pPr>
            <a:r>
              <a:rPr lang="en-US" dirty="0" smtClean="0"/>
              <a:t>Textbook Chapter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Process 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Compliance with process model</a:t>
            </a:r>
          </a:p>
          <a:p>
            <a:r>
              <a:rPr lang="en-US" dirty="0" smtClean="0"/>
              <a:t>Explicit representation of control-flow</a:t>
            </a:r>
          </a:p>
          <a:p>
            <a:pPr lvl="1"/>
            <a:r>
              <a:rPr lang="en-US" dirty="0" smtClean="0"/>
              <a:t>Easier process changes</a:t>
            </a:r>
          </a:p>
          <a:p>
            <a:r>
              <a:rPr lang="en-US" dirty="0" smtClean="0"/>
              <a:t>Explicit representation of resource involvement</a:t>
            </a:r>
          </a:p>
          <a:p>
            <a:pPr lvl="1"/>
            <a:r>
              <a:rPr lang="en-US" dirty="0" smtClean="0"/>
              <a:t>Routing of work to right resources</a:t>
            </a:r>
          </a:p>
          <a:p>
            <a:pPr lvl="1"/>
            <a:r>
              <a:rPr lang="en-US" dirty="0" smtClean="0"/>
              <a:t>Workload and work history can be taken into account in work assignment</a:t>
            </a:r>
          </a:p>
          <a:p>
            <a:r>
              <a:rPr lang="en-US" dirty="0" smtClean="0"/>
              <a:t>Monitoring support</a:t>
            </a:r>
          </a:p>
          <a:p>
            <a:pPr lvl="1"/>
            <a:r>
              <a:rPr lang="en-US" dirty="0" smtClean="0"/>
              <a:t>Identification and resolution of bottlenecks</a:t>
            </a:r>
          </a:p>
          <a:p>
            <a:r>
              <a:rPr lang="en-US" dirty="0" smtClean="0"/>
              <a:t>Post-execution analysis (process mining)</a:t>
            </a:r>
          </a:p>
          <a:p>
            <a:pPr lvl="1"/>
            <a:r>
              <a:rPr lang="en-US" dirty="0" smtClean="0"/>
              <a:t>Identification of opportunities for process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92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Automation </a:t>
            </a:r>
            <a:r>
              <a:rPr lang="en-US" dirty="0" smtClean="0"/>
              <a:t>Life-Cycle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972012"/>
              </p:ext>
            </p:extLst>
          </p:nvPr>
        </p:nvGraphicFramePr>
        <p:xfrm>
          <a:off x="322707" y="1514189"/>
          <a:ext cx="8370888" cy="518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Visio" r:id="rId3" imgW="2998927" imgH="1855318" progId="Visio.Drawing.11">
                  <p:embed/>
                </p:oleObj>
              </mc:Choice>
              <mc:Fallback>
                <p:oleObj name="Visio" r:id="rId3" imgW="2998927" imgH="1855318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707" y="1514189"/>
                        <a:ext cx="8370888" cy="5180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397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Insight and understanding</a:t>
            </a:r>
          </a:p>
          <a:p>
            <a:r>
              <a:rPr lang="en-US" dirty="0" smtClean="0"/>
              <a:t>Analysis</a:t>
            </a:r>
          </a:p>
          <a:p>
            <a:pPr lvl="2"/>
            <a:r>
              <a:rPr lang="en-US" sz="2400" dirty="0" smtClean="0"/>
              <a:t>Performance</a:t>
            </a:r>
          </a:p>
          <a:p>
            <a:pPr lvl="2"/>
            <a:r>
              <a:rPr lang="en-US" sz="2400" dirty="0" smtClean="0"/>
              <a:t>Correctness</a:t>
            </a:r>
          </a:p>
          <a:p>
            <a:r>
              <a:rPr lang="en-US" dirty="0" smtClean="0"/>
              <a:t>Execution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Process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1600200"/>
            <a:ext cx="7917645" cy="500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1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Process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Many approaches for describing process</a:t>
            </a:r>
          </a:p>
          <a:p>
            <a:pPr lvl="2"/>
            <a:r>
              <a:rPr lang="en-US" sz="2400" dirty="0" smtClean="0"/>
              <a:t>Not all support automation</a:t>
            </a:r>
          </a:p>
          <a:p>
            <a:r>
              <a:rPr lang="en-US" dirty="0" smtClean="0"/>
              <a:t>Process complexity</a:t>
            </a:r>
          </a:p>
          <a:p>
            <a:pPr lvl="2"/>
            <a:r>
              <a:rPr lang="en-US" sz="2400" dirty="0" smtClean="0"/>
              <a:t>Process modeling languages lack necessary concepts</a:t>
            </a:r>
          </a:p>
          <a:p>
            <a:r>
              <a:rPr lang="en-US" dirty="0" smtClean="0"/>
              <a:t>Lack of standardization</a:t>
            </a:r>
          </a:p>
          <a:p>
            <a:pPr lvl="2"/>
            <a:r>
              <a:rPr lang="en-US" sz="2400" dirty="0" smtClean="0"/>
              <a:t>Incompatible and inconsistent interpretation</a:t>
            </a:r>
          </a:p>
          <a:p>
            <a:r>
              <a:rPr lang="en-US" dirty="0" smtClean="0"/>
              <a:t>YAWL as an independent, complete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XPDL</a:t>
            </a:r>
          </a:p>
          <a:p>
            <a:r>
              <a:rPr lang="en-US" dirty="0" smtClean="0"/>
              <a:t>BPEL</a:t>
            </a:r>
          </a:p>
          <a:p>
            <a:r>
              <a:rPr lang="en-US" dirty="0" smtClean="0"/>
              <a:t>BPMN</a:t>
            </a:r>
          </a:p>
          <a:p>
            <a:r>
              <a:rPr lang="en-US" dirty="0" smtClean="0"/>
              <a:t>EPC</a:t>
            </a:r>
          </a:p>
          <a:p>
            <a:r>
              <a:rPr lang="en-US" dirty="0" smtClean="0"/>
              <a:t>UML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2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53</TotalTime>
  <Words>639</Words>
  <Application>Microsoft Office PowerPoint</Application>
  <PresentationFormat>On-screen Show (4:3)</PresentationFormat>
  <Paragraphs>122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Median</vt:lpstr>
      <vt:lpstr>Microsoft Visio Drawing</vt:lpstr>
      <vt:lpstr>Workflow Management: YAWL overview AND architecture</vt:lpstr>
      <vt:lpstr>Learning Objectives</vt:lpstr>
      <vt:lpstr>PowerPoint Presentation</vt:lpstr>
      <vt:lpstr>Business Process Automation</vt:lpstr>
      <vt:lpstr>Process Automation Life-Cycle</vt:lpstr>
      <vt:lpstr>Process Models</vt:lpstr>
      <vt:lpstr>Role of Process Models</vt:lpstr>
      <vt:lpstr>Business Process Management</vt:lpstr>
      <vt:lpstr>BPM Standards</vt:lpstr>
      <vt:lpstr>Workflow Pattern Initiative</vt:lpstr>
      <vt:lpstr>YAWL</vt:lpstr>
      <vt:lpstr>PowerPoint Presentation</vt:lpstr>
      <vt:lpstr>PowerPoint Presentation</vt:lpstr>
      <vt:lpstr>YAWL System</vt:lpstr>
      <vt:lpstr>PowerPoint Presentation</vt:lpstr>
      <vt:lpstr>PowerPoint Presentation</vt:lpstr>
      <vt:lpstr>PowerPoint Presentation</vt:lpstr>
      <vt:lpstr>YAWL Architecture</vt:lpstr>
      <vt:lpstr>PowerPoint Presentation</vt:lpstr>
      <vt:lpstr>Typical Work Item Execution Path</vt:lpstr>
      <vt:lpstr>The YAWL Engine</vt:lpstr>
      <vt:lpstr>The Yawl Editor</vt:lpstr>
      <vt:lpstr>The YAWL Editor</vt:lpstr>
      <vt:lpstr>The Resource Service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 Management: YAWL overview AND architecture</dc:title>
  <dc:creator>Katherine Alexander</dc:creator>
  <cp:lastModifiedBy>joerg</cp:lastModifiedBy>
  <cp:revision>12</cp:revision>
  <dcterms:created xsi:type="dcterms:W3CDTF">2014-01-04T17:22:02Z</dcterms:created>
  <dcterms:modified xsi:type="dcterms:W3CDTF">2014-02-27T15:25:12Z</dcterms:modified>
</cp:coreProperties>
</file>